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7" roundtripDataSignature="AMtx7mg6D4LwkUMmBfJi5kiGVNNw9gmnn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txBox="1"/>
          <p:nvPr/>
        </p:nvSpPr>
        <p:spPr>
          <a:xfrm>
            <a:off x="664050" y="2280225"/>
            <a:ext cx="5529900" cy="7402500"/>
          </a:xfrm>
          <a:prstGeom prst="rect">
            <a:avLst/>
          </a:prstGeom>
          <a:noFill/>
          <a:ln>
            <a:noFill/>
          </a:ln>
        </p:spPr>
        <p:txBody>
          <a:bodyPr anchorCtr="0" anchor="t" bIns="91425" lIns="91425" spcFirstLastPara="1" rIns="91425" wrap="square" tIns="91425">
            <a:noAutofit/>
          </a:bodyPr>
          <a:lstStyle/>
          <a:p>
            <a:pPr indent="0" lvl="0" marL="0" marR="0" rtl="0" algn="ctr">
              <a:lnSpc>
                <a:spcPct val="120000"/>
              </a:lnSpc>
              <a:spcBef>
                <a:spcPts val="0"/>
              </a:spcBef>
              <a:spcAft>
                <a:spcPts val="0"/>
              </a:spcAft>
              <a:buClr>
                <a:srgbClr val="000000"/>
              </a:buClr>
              <a:buSzPts val="3650"/>
              <a:buFont typeface="Arial"/>
              <a:buNone/>
            </a:pPr>
            <a:r>
              <a:rPr lang="nl" sz="3650"/>
              <a:t>Pesachmaaltijd</a:t>
            </a:r>
            <a:endParaRPr b="0" i="0" sz="3650" u="none" cap="none" strike="noStrike">
              <a:solidFill>
                <a:srgbClr val="000000"/>
              </a:solidFill>
              <a:latin typeface="Arial"/>
              <a:ea typeface="Arial"/>
              <a:cs typeface="Arial"/>
              <a:sym typeface="Arial"/>
            </a:endParaRPr>
          </a:p>
          <a:p>
            <a:pPr indent="0" lvl="0" marL="0" marR="0" rtl="0" algn="ctr">
              <a:lnSpc>
                <a:spcPct val="120000"/>
              </a:lnSpc>
              <a:spcBef>
                <a:spcPts val="0"/>
              </a:spcBef>
              <a:spcAft>
                <a:spcPts val="0"/>
              </a:spcAft>
              <a:buNone/>
            </a:pPr>
            <a:r>
              <a:rPr b="0" i="1" lang="nl" sz="1200" u="none" cap="none" strike="noStrike">
                <a:solidFill>
                  <a:srgbClr val="E36C09"/>
                </a:solidFill>
                <a:latin typeface="Arial"/>
                <a:ea typeface="Arial"/>
                <a:cs typeface="Arial"/>
                <a:sym typeface="Arial"/>
              </a:rPr>
              <a:t>Matteüs 26: 17-19</a:t>
            </a:r>
            <a:endParaRPr b="0" i="1" sz="1200" u="none" cap="none" strike="noStrike">
              <a:solidFill>
                <a:srgbClr val="E36C09"/>
              </a:solidFill>
              <a:latin typeface="Arial"/>
              <a:ea typeface="Arial"/>
              <a:cs typeface="Arial"/>
              <a:sym typeface="Arial"/>
            </a:endParaRPr>
          </a:p>
          <a:p>
            <a:pPr indent="0" lvl="0" marL="0" marR="0" rtl="0" algn="ctr">
              <a:lnSpc>
                <a:spcPct val="120000"/>
              </a:lnSpc>
              <a:spcBef>
                <a:spcPts val="0"/>
              </a:spcBef>
              <a:spcAft>
                <a:spcPts val="0"/>
              </a:spcAft>
              <a:buNone/>
            </a:pPr>
            <a:r>
              <a:rPr b="0" i="1" lang="nl" sz="1200" u="none" cap="none" strike="noStrike">
                <a:solidFill>
                  <a:srgbClr val="E36C09"/>
                </a:solidFill>
                <a:latin typeface="Arial"/>
                <a:ea typeface="Arial"/>
                <a:cs typeface="Arial"/>
                <a:sym typeface="Arial"/>
              </a:rPr>
              <a:t>“Het was de eerste dag van het Joodse Pesachfeest. De leerlingen kwamen bij Jezus en vroegen: ‘Waar zullen we de paasmaaltijd voor u gaan klaarmaken?’ Jezus noemde de naam van iemand uit Jeruzalem. De leerlingen moesten naar hem toe gaan en tegen hem zeggen: ‘Onze meester zegt dat het einde van zijn leven dichtbij gekomen is. Hij wil in uw huis de paasmaaltijd eten met zijn leerlingen.’ De leerlingen deden wat Jezus tegen hen gezegd had, en ze maakten de paasmaaltijd klaar. ’s Avonds gingen Jezus en de twaalf leerlingen samen eten.”</a:t>
            </a:r>
            <a:endParaRPr b="0" i="1" sz="1200" u="none" cap="none" strike="noStrike">
              <a:solidFill>
                <a:srgbClr val="E36C09"/>
              </a:solidFill>
              <a:latin typeface="Arial"/>
              <a:ea typeface="Arial"/>
              <a:cs typeface="Arial"/>
              <a:sym typeface="Arial"/>
            </a:endParaRPr>
          </a:p>
          <a:p>
            <a:pPr indent="0" lvl="0" marL="0" marR="0" rtl="0" algn="ctr">
              <a:lnSpc>
                <a:spcPct val="120000"/>
              </a:lnSpc>
              <a:spcBef>
                <a:spcPts val="0"/>
              </a:spcBef>
              <a:spcAft>
                <a:spcPts val="0"/>
              </a:spcAft>
              <a:buNone/>
            </a:pPr>
            <a:r>
              <a:t/>
            </a:r>
            <a:endParaRPr b="0" i="1" sz="1200" u="none" cap="none" strike="noStrike">
              <a:solidFill>
                <a:srgbClr val="E36C09"/>
              </a:solidFill>
              <a:latin typeface="Arial"/>
              <a:ea typeface="Arial"/>
              <a:cs typeface="Arial"/>
              <a:sym typeface="Arial"/>
            </a:endParaRPr>
          </a:p>
          <a:p>
            <a:pPr indent="0" lvl="0" marL="0" marR="0" rtl="0" algn="ctr">
              <a:lnSpc>
                <a:spcPct val="120000"/>
              </a:lnSpc>
              <a:spcBef>
                <a:spcPts val="0"/>
              </a:spcBef>
              <a:spcAft>
                <a:spcPts val="0"/>
              </a:spcAft>
              <a:buNone/>
            </a:pPr>
            <a:r>
              <a:rPr b="0" i="1" lang="nl" sz="1200" u="none" cap="none" strike="noStrike">
                <a:solidFill>
                  <a:srgbClr val="E36C09"/>
                </a:solidFill>
                <a:latin typeface="Arial"/>
                <a:ea typeface="Arial"/>
                <a:cs typeface="Arial"/>
                <a:sym typeface="Arial"/>
              </a:rPr>
              <a:t>Matteüs 26:26-30</a:t>
            </a:r>
            <a:endParaRPr b="0" i="1" sz="1200" u="none" cap="none" strike="noStrike">
              <a:solidFill>
                <a:srgbClr val="E36C09"/>
              </a:solidFill>
              <a:latin typeface="Arial"/>
              <a:ea typeface="Arial"/>
              <a:cs typeface="Arial"/>
              <a:sym typeface="Arial"/>
            </a:endParaRPr>
          </a:p>
          <a:p>
            <a:pPr indent="0" lvl="0" marL="0" marR="0" rtl="0" algn="ctr">
              <a:lnSpc>
                <a:spcPct val="120000"/>
              </a:lnSpc>
              <a:spcBef>
                <a:spcPts val="0"/>
              </a:spcBef>
              <a:spcAft>
                <a:spcPts val="0"/>
              </a:spcAft>
              <a:buNone/>
            </a:pPr>
            <a:r>
              <a:rPr b="0" i="1" lang="nl" sz="1200" u="none" cap="none" strike="noStrike">
                <a:solidFill>
                  <a:srgbClr val="E36C09"/>
                </a:solidFill>
                <a:latin typeface="Arial"/>
                <a:ea typeface="Arial"/>
                <a:cs typeface="Arial"/>
                <a:sym typeface="Arial"/>
              </a:rPr>
              <a:t>“Tijdens het eten nam Jezus een brood. Hij dankte God, brak het brood in stukken en deelde het uit. Hij zei: ‘Kijk, dit is mijn lichaam. Eet ervan.’ Daarna nam hij de beker wijn. Hij dankte God en liet de beker rondgaan. Hij zei: ‘Drink allemaal uit deze beker. Wat dit is mijn bloed. Als ik gedood wordt, zal mijn bloed vloeien. Maar daardoor zullen veel mensen gered worden, want hun zonden worden vergeven. Dat heeft God beloofd.”</a:t>
            </a:r>
            <a:endParaRPr b="0" i="1" sz="1200" u="none" cap="none" strike="noStrike">
              <a:solidFill>
                <a:srgbClr val="E36C09"/>
              </a:solidFill>
              <a:latin typeface="Arial"/>
              <a:ea typeface="Arial"/>
              <a:cs typeface="Arial"/>
              <a:sym typeface="Arial"/>
            </a:endParaRPr>
          </a:p>
          <a:p>
            <a:pPr indent="0" lvl="0" marL="0" marR="0" rtl="0" algn="l">
              <a:lnSpc>
                <a:spcPct val="120000"/>
              </a:lnSpc>
              <a:spcBef>
                <a:spcPts val="0"/>
              </a:spcBef>
              <a:spcAft>
                <a:spcPts val="0"/>
              </a:spcAft>
              <a:buClr>
                <a:srgbClr val="000000"/>
              </a:buClr>
              <a:buSzPts val="1300"/>
              <a:buFont typeface="Arial"/>
              <a:buNone/>
            </a:pPr>
            <a:r>
              <a:t/>
            </a:r>
            <a:endParaRPr b="0" i="1" sz="1300" u="none" cap="none" strike="noStrike">
              <a:solidFill>
                <a:srgbClr val="E36C09"/>
              </a:solidFill>
              <a:latin typeface="Arial"/>
              <a:ea typeface="Arial"/>
              <a:cs typeface="Arial"/>
              <a:sym typeface="Arial"/>
            </a:endParaRPr>
          </a:p>
          <a:p>
            <a:pPr indent="0" lvl="0" marL="0" rtl="0" algn="l">
              <a:lnSpc>
                <a:spcPct val="120000"/>
              </a:lnSpc>
              <a:spcBef>
                <a:spcPts val="0"/>
              </a:spcBef>
              <a:spcAft>
                <a:spcPts val="0"/>
              </a:spcAft>
              <a:buNone/>
            </a:pPr>
            <a:r>
              <a:rPr lang="nl" sz="1200"/>
              <a:t>Proef hier alle onderdelen van de Pesachmaaltijd! Dit is de laatste maaltijd die Jezus at met zijn vrienden, voordat hij ging sterven aan het kruis.</a:t>
            </a:r>
            <a:endParaRPr sz="1200"/>
          </a:p>
          <a:p>
            <a:pPr indent="0" lvl="0" marL="0" rtl="0" algn="l">
              <a:lnSpc>
                <a:spcPct val="120000"/>
              </a:lnSpc>
              <a:spcBef>
                <a:spcPts val="0"/>
              </a:spcBef>
              <a:spcAft>
                <a:spcPts val="0"/>
              </a:spcAft>
              <a:buNone/>
            </a:pPr>
            <a:r>
              <a:rPr lang="nl" sz="1200"/>
              <a:t>De Pesachmaaltijd hoort bij een Joods feest. Tijdens dat feest denken ze aan het moment dat ze bevrijd werden van slavernij in Egypte.</a:t>
            </a:r>
            <a:endParaRPr sz="1200"/>
          </a:p>
          <a:p>
            <a:pPr indent="-304800" lvl="0" marL="457200" rtl="0" algn="l">
              <a:lnSpc>
                <a:spcPct val="120000"/>
              </a:lnSpc>
              <a:spcBef>
                <a:spcPts val="0"/>
              </a:spcBef>
              <a:spcAft>
                <a:spcPts val="0"/>
              </a:spcAft>
              <a:buSzPts val="1200"/>
              <a:buChar char="●"/>
            </a:pPr>
            <a:r>
              <a:rPr lang="nl" sz="1200"/>
              <a:t>Proef hier alle onderdelen van de Pesachmaaltijd!</a:t>
            </a:r>
            <a:endParaRPr sz="1200"/>
          </a:p>
          <a:p>
            <a:pPr indent="0" lvl="0" marL="457200" rtl="0" algn="l">
              <a:lnSpc>
                <a:spcPct val="120000"/>
              </a:lnSpc>
              <a:spcBef>
                <a:spcPts val="0"/>
              </a:spcBef>
              <a:spcAft>
                <a:spcPts val="0"/>
              </a:spcAft>
              <a:buNone/>
            </a:pPr>
            <a:r>
              <a:rPr lang="nl" sz="1200"/>
              <a:t>Alles wat je eet, heeft een speciale betekenis.</a:t>
            </a:r>
            <a:endParaRPr sz="1200"/>
          </a:p>
          <a:p>
            <a:pPr indent="0" lvl="0" marL="457200" rtl="0" algn="l">
              <a:lnSpc>
                <a:spcPct val="120000"/>
              </a:lnSpc>
              <a:spcBef>
                <a:spcPts val="0"/>
              </a:spcBef>
              <a:spcAft>
                <a:spcPts val="0"/>
              </a:spcAft>
              <a:buNone/>
            </a:pPr>
            <a:r>
              <a:rPr lang="nl" sz="1200"/>
              <a:t>Lees maar eens op het papier met de uitleg.</a:t>
            </a:r>
            <a:endParaRPr sz="1200"/>
          </a:p>
          <a:p>
            <a:pPr indent="-304800" lvl="0" marL="457200" rtl="0" algn="l">
              <a:lnSpc>
                <a:spcPct val="120000"/>
              </a:lnSpc>
              <a:spcBef>
                <a:spcPts val="0"/>
              </a:spcBef>
              <a:spcAft>
                <a:spcPts val="0"/>
              </a:spcAft>
              <a:buSzPts val="1200"/>
              <a:buChar char="●"/>
            </a:pPr>
            <a:r>
              <a:rPr lang="nl" sz="1200"/>
              <a:t>De Pesachmaaltijd hoort bij het verhaal van de Uittocht uit Egypte.</a:t>
            </a:r>
            <a:endParaRPr sz="1200"/>
          </a:p>
          <a:p>
            <a:pPr indent="0" lvl="0" marL="457200" rtl="0" algn="l">
              <a:lnSpc>
                <a:spcPct val="120000"/>
              </a:lnSpc>
              <a:spcBef>
                <a:spcPts val="0"/>
              </a:spcBef>
              <a:spcAft>
                <a:spcPts val="0"/>
              </a:spcAft>
              <a:buNone/>
            </a:pPr>
            <a:r>
              <a:rPr lang="nl" sz="1200"/>
              <a:t>Lees maar eens in de open Bijbel die hier ligt.</a:t>
            </a:r>
            <a:endParaRPr sz="1200"/>
          </a:p>
          <a:p>
            <a:pPr indent="0" lvl="0" marL="0" rtl="0" algn="l">
              <a:lnSpc>
                <a:spcPct val="120000"/>
              </a:lnSpc>
              <a:spcBef>
                <a:spcPts val="0"/>
              </a:spcBef>
              <a:spcAft>
                <a:spcPts val="0"/>
              </a:spcAft>
              <a:buNone/>
            </a:pPr>
            <a:r>
              <a:t/>
            </a:r>
            <a:endParaRPr sz="1100"/>
          </a:p>
          <a:p>
            <a:pPr indent="0" lvl="0" marL="0" marR="0" rtl="0" algn="l">
              <a:lnSpc>
                <a:spcPct val="120000"/>
              </a:lnSpc>
              <a:spcBef>
                <a:spcPts val="0"/>
              </a:spcBef>
              <a:spcAft>
                <a:spcPts val="0"/>
              </a:spcAft>
              <a:buClr>
                <a:srgbClr val="000000"/>
              </a:buClr>
              <a:buSzPts val="1000"/>
              <a:buFont typeface="Arial"/>
              <a:buNone/>
            </a:pPr>
            <a:r>
              <a:rPr lang="nl" sz="1250"/>
              <a:t>Wat vind jij het lekkerst en waarom? </a:t>
            </a:r>
            <a:endParaRPr sz="1250"/>
          </a:p>
          <a:p>
            <a:pPr indent="0" lvl="0" marL="0" marR="0" rtl="0" algn="l">
              <a:lnSpc>
                <a:spcPct val="120000"/>
              </a:lnSpc>
              <a:spcBef>
                <a:spcPts val="0"/>
              </a:spcBef>
              <a:spcAft>
                <a:spcPts val="0"/>
              </a:spcAft>
              <a:buClr>
                <a:srgbClr val="000000"/>
              </a:buClr>
              <a:buSzPts val="1000"/>
              <a:buFont typeface="Arial"/>
              <a:buNone/>
            </a:pPr>
            <a:r>
              <a:rPr lang="nl" sz="1250"/>
              <a:t>Begrijp je waarom juist deze dingen gegeten werden?</a:t>
            </a:r>
            <a:endParaRPr sz="1250"/>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